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6" r:id="rId4"/>
    <p:sldId id="261" r:id="rId5"/>
    <p:sldId id="258" r:id="rId6"/>
    <p:sldId id="260" r:id="rId7"/>
    <p:sldId id="262" r:id="rId8"/>
    <p:sldId id="263" r:id="rId9"/>
    <p:sldId id="269" r:id="rId10"/>
    <p:sldId id="264" r:id="rId11"/>
    <p:sldId id="257" r:id="rId12"/>
    <p:sldId id="265" r:id="rId13"/>
    <p:sldId id="271"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4" d="100"/>
          <a:sy n="104" d="100"/>
        </p:scale>
        <p:origin x="150"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F3EE-0380-4832-8A80-A821AF8645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FBC66C9-7722-4AC7-A884-EB067F5813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2FFD492-613F-48B2-B424-572F8BBA4366}"/>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10C8316F-D6AB-4FE3-810E-C82B34F4C5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A2BA69-EB9A-4B78-830C-6ACDBE0E514D}"/>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57860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7A69-31BB-4392-937B-B4D971719DD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8ADCAA-BB10-4006-9CB1-256A780618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9F0757-9EE6-4469-B2F1-43A930BABB4E}"/>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FD714EF3-6AFE-4D5C-8124-FE03C1FC90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6B79F3-3DA4-4EB1-ACD8-AED560F2585C}"/>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1620353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2F0E27-EAAD-41E6-AE63-BCAD745F90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3D13FE-A3D8-43B3-862A-FED704844E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6096DC-F3F6-4250-8843-29B6C9140B6D}"/>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B794D5F8-D395-4588-AE52-939FF650C0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A3FDC6-51CE-4C28-B6E2-3A71C3354430}"/>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293467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9BF7F-BD02-45B2-BF81-0846355B25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6F9754-62A4-41DE-BC1B-589235722F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77DF9D-924B-46F4-8CEB-E040D01A4D2A}"/>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3A27EF25-F3A7-43B1-A602-30F4A80868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0038B7-00C4-4595-8349-7A2E33CD32A8}"/>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224455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F4C1-0108-4F48-B5F6-FF41C39C0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342EFD-DAB1-496F-9DDC-906B19B2E4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282824-7C7E-4B38-951E-E6AFCBC022F5}"/>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147A7D46-E660-42E9-9556-42D34DB883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C4F317-825F-463C-88AF-EC168388B4D4}"/>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222747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BDEC-3591-4019-B4A9-478FC157365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08AE7A-7CB2-4429-8F44-D4A389F34F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36940C-6F63-4AFD-AB33-8FBE0B5821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7C26A4-05AD-48B3-8F30-3776226D4898}"/>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6" name="Footer Placeholder 5">
            <a:extLst>
              <a:ext uri="{FF2B5EF4-FFF2-40B4-BE49-F238E27FC236}">
                <a16:creationId xmlns:a16="http://schemas.microsoft.com/office/drawing/2014/main" id="{F1238323-98A0-4511-9D03-4F270472BD0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D58E33-6F4A-4C2D-B262-00E7425C22E0}"/>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1832499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F2AC-A946-4DA3-9671-82F84F5E77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394918-B622-4653-880F-527C74443A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A7908F-CC8B-462F-97DA-EF6642129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F432E-0F8B-4C31-97EF-62205E8E66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7A704B-93AA-452B-8D4C-5069BCD709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F92C551-47CB-45DF-9193-B645444176CB}"/>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8" name="Footer Placeholder 7">
            <a:extLst>
              <a:ext uri="{FF2B5EF4-FFF2-40B4-BE49-F238E27FC236}">
                <a16:creationId xmlns:a16="http://schemas.microsoft.com/office/drawing/2014/main" id="{432CCD5D-F80B-4727-A9F8-5AA443CC6CC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64B8A91-43EA-4EF9-8B4C-226D45299BDC}"/>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186231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E3D4-14AA-421D-800C-BD9253AC3D8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87A31E-6D76-4B25-8E44-6F498F66B818}"/>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4" name="Footer Placeholder 3">
            <a:extLst>
              <a:ext uri="{FF2B5EF4-FFF2-40B4-BE49-F238E27FC236}">
                <a16:creationId xmlns:a16="http://schemas.microsoft.com/office/drawing/2014/main" id="{07ABDF89-61BE-409C-BABB-B86FF28555F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461C6A7-F9A2-443A-9078-0DA231C63AFA}"/>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3708254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8E8AE-2C50-488A-97C0-1DC5E580B8EA}"/>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3" name="Footer Placeholder 2">
            <a:extLst>
              <a:ext uri="{FF2B5EF4-FFF2-40B4-BE49-F238E27FC236}">
                <a16:creationId xmlns:a16="http://schemas.microsoft.com/office/drawing/2014/main" id="{1315A5D6-F91A-43DC-9C20-40BA5B152FB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B6B9AEE-6182-4F3E-9ACE-8FE5D899DAB3}"/>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992589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BDA8-14A6-47DF-8A61-9E1C8901AA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F6F3874-25E7-4687-84DF-C18417E7DA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B2D43E9-1F55-484E-AAFF-19917D1BD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BBF6C-1B61-424C-888D-700746087DD9}"/>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6" name="Footer Placeholder 5">
            <a:extLst>
              <a:ext uri="{FF2B5EF4-FFF2-40B4-BE49-F238E27FC236}">
                <a16:creationId xmlns:a16="http://schemas.microsoft.com/office/drawing/2014/main" id="{DDEB4B91-512E-490C-8C72-8472D1FDFB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4EE4A0-F459-4FEF-B40B-A9BCA6A9B510}"/>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68972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125A-242E-47E0-B04D-D5657FD84D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F149995-5BB6-4B95-B826-358035491C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259A1AA-062E-4E0A-A1F2-1C6AA47F1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69CBA4-445A-4B77-9395-005B3FDC6337}"/>
              </a:ext>
            </a:extLst>
          </p:cNvPr>
          <p:cNvSpPr>
            <a:spLocks noGrp="1"/>
          </p:cNvSpPr>
          <p:nvPr>
            <p:ph type="dt" sz="half" idx="10"/>
          </p:nvPr>
        </p:nvSpPr>
        <p:spPr/>
        <p:txBody>
          <a:bodyPr/>
          <a:lstStyle/>
          <a:p>
            <a:fld id="{D2BED5CF-FBE5-4358-AF3A-499049F5588E}" type="datetimeFigureOut">
              <a:rPr lang="en-GB" smtClean="0"/>
              <a:t>19/09/2020</a:t>
            </a:fld>
            <a:endParaRPr lang="en-GB"/>
          </a:p>
        </p:txBody>
      </p:sp>
      <p:sp>
        <p:nvSpPr>
          <p:cNvPr id="6" name="Footer Placeholder 5">
            <a:extLst>
              <a:ext uri="{FF2B5EF4-FFF2-40B4-BE49-F238E27FC236}">
                <a16:creationId xmlns:a16="http://schemas.microsoft.com/office/drawing/2014/main" id="{D975D250-9DB9-4549-A95D-2B924C44D8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B4B8B2-D36C-417B-9FF9-4D466CA55E62}"/>
              </a:ext>
            </a:extLst>
          </p:cNvPr>
          <p:cNvSpPr>
            <a:spLocks noGrp="1"/>
          </p:cNvSpPr>
          <p:nvPr>
            <p:ph type="sldNum" sz="quarter" idx="12"/>
          </p:nvPr>
        </p:nvSpPr>
        <p:spPr/>
        <p:txBody>
          <a:bodyPr/>
          <a:lstStyle/>
          <a:p>
            <a:fld id="{5DED63D3-F9A0-4744-A41C-D3037A970A33}" type="slidenum">
              <a:rPr lang="en-GB" smtClean="0"/>
              <a:t>‹#›</a:t>
            </a:fld>
            <a:endParaRPr lang="en-GB"/>
          </a:p>
        </p:txBody>
      </p:sp>
    </p:spTree>
    <p:extLst>
      <p:ext uri="{BB962C8B-B14F-4D97-AF65-F5344CB8AC3E}">
        <p14:creationId xmlns:p14="http://schemas.microsoft.com/office/powerpoint/2010/main" val="61256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8D379-866C-4D41-962C-BFFFC8F834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7E7AF9-B267-4394-A478-72E507B32A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D9FB3C-7975-4987-9A7D-37F628F8AB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BED5CF-FBE5-4358-AF3A-499049F5588E}" type="datetimeFigureOut">
              <a:rPr lang="en-GB" smtClean="0"/>
              <a:t>19/09/2020</a:t>
            </a:fld>
            <a:endParaRPr lang="en-GB"/>
          </a:p>
        </p:txBody>
      </p:sp>
      <p:sp>
        <p:nvSpPr>
          <p:cNvPr id="5" name="Footer Placeholder 4">
            <a:extLst>
              <a:ext uri="{FF2B5EF4-FFF2-40B4-BE49-F238E27FC236}">
                <a16:creationId xmlns:a16="http://schemas.microsoft.com/office/drawing/2014/main" id="{6C301EF8-C0A2-4B02-9CE9-4CF54BDCB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DA97A4-EA01-4072-ACAD-AE81F921AD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D63D3-F9A0-4744-A41C-D3037A970A33}" type="slidenum">
              <a:rPr lang="en-GB" smtClean="0"/>
              <a:t>‹#›</a:t>
            </a:fld>
            <a:endParaRPr lang="en-GB"/>
          </a:p>
        </p:txBody>
      </p:sp>
    </p:spTree>
    <p:extLst>
      <p:ext uri="{BB962C8B-B14F-4D97-AF65-F5344CB8AC3E}">
        <p14:creationId xmlns:p14="http://schemas.microsoft.com/office/powerpoint/2010/main" val="50748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75EC1-F3A8-4142-B8E0-3F9865355D35}"/>
              </a:ext>
            </a:extLst>
          </p:cNvPr>
          <p:cNvSpPr>
            <a:spLocks noGrp="1"/>
          </p:cNvSpPr>
          <p:nvPr>
            <p:ph type="ctrTitle"/>
          </p:nvPr>
        </p:nvSpPr>
        <p:spPr/>
        <p:txBody>
          <a:bodyPr>
            <a:normAutofit/>
          </a:bodyPr>
          <a:lstStyle/>
          <a:p>
            <a:r>
              <a:rPr lang="en-GB" sz="9600" dirty="0">
                <a:solidFill>
                  <a:srgbClr val="002060"/>
                </a:solidFill>
                <a:latin typeface="Brush Script MT" panose="03060802040406070304" pitchFamily="66" charset="0"/>
              </a:rPr>
              <a:t>Match Five!</a:t>
            </a:r>
          </a:p>
        </p:txBody>
      </p:sp>
      <p:sp>
        <p:nvSpPr>
          <p:cNvPr id="3" name="Subtitle 2">
            <a:extLst>
              <a:ext uri="{FF2B5EF4-FFF2-40B4-BE49-F238E27FC236}">
                <a16:creationId xmlns:a16="http://schemas.microsoft.com/office/drawing/2014/main" id="{A5FCA9B0-E7CC-493D-A66B-885342265EBA}"/>
              </a:ext>
            </a:extLst>
          </p:cNvPr>
          <p:cNvSpPr>
            <a:spLocks noGrp="1"/>
          </p:cNvSpPr>
          <p:nvPr>
            <p:ph type="subTitle" idx="1"/>
          </p:nvPr>
        </p:nvSpPr>
        <p:spPr/>
        <p:txBody>
          <a:bodyPr/>
          <a:lstStyle/>
          <a:p>
            <a:r>
              <a:rPr lang="en-GB" dirty="0"/>
              <a:t>Questions…</a:t>
            </a:r>
          </a:p>
        </p:txBody>
      </p:sp>
    </p:spTree>
    <p:extLst>
      <p:ext uri="{BB962C8B-B14F-4D97-AF65-F5344CB8AC3E}">
        <p14:creationId xmlns:p14="http://schemas.microsoft.com/office/powerpoint/2010/main" val="923451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1749197" cy="523220"/>
          </a:xfrm>
          <a:prstGeom prst="rect">
            <a:avLst/>
          </a:prstGeom>
          <a:noFill/>
        </p:spPr>
        <p:txBody>
          <a:bodyPr wrap="none" rtlCol="0">
            <a:spAutoFit/>
          </a:bodyPr>
          <a:lstStyle/>
          <a:p>
            <a:r>
              <a:rPr lang="en-GB" sz="2800" i="1" dirty="0"/>
              <a:t>09. Cheese</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1930657" cy="2246769"/>
          </a:xfrm>
          <a:prstGeom prst="rect">
            <a:avLst/>
          </a:prstGeom>
          <a:noFill/>
        </p:spPr>
        <p:txBody>
          <a:bodyPr wrap="none" rtlCol="0">
            <a:spAutoFit/>
          </a:bodyPr>
          <a:lstStyle/>
          <a:p>
            <a:r>
              <a:rPr lang="en-GB" sz="2800" dirty="0"/>
              <a:t>1 American</a:t>
            </a:r>
          </a:p>
          <a:p>
            <a:r>
              <a:rPr lang="en-GB" sz="2800" dirty="0"/>
              <a:t>2 Brie</a:t>
            </a:r>
          </a:p>
          <a:p>
            <a:r>
              <a:rPr lang="en-GB" sz="2800" dirty="0"/>
              <a:t>3 Edam</a:t>
            </a:r>
          </a:p>
          <a:p>
            <a:r>
              <a:rPr lang="en-GB" sz="2800" dirty="0"/>
              <a:t>4 Emmental</a:t>
            </a:r>
          </a:p>
          <a:p>
            <a:r>
              <a:rPr lang="en-GB" sz="2800" dirty="0"/>
              <a:t>5 Stilton</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pic>
        <p:nvPicPr>
          <p:cNvPr id="8194" name="Picture 2" descr="Colston Bassett Blue Stilton, 2kg (Serves 18-20 people) | Costco UK">
            <a:extLst>
              <a:ext uri="{FF2B5EF4-FFF2-40B4-BE49-F238E27FC236}">
                <a16:creationId xmlns:a16="http://schemas.microsoft.com/office/drawing/2014/main" id="{178C7428-6BC1-4115-AB06-30EAE9312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398" y="2290529"/>
            <a:ext cx="2539998" cy="253999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rie Cheese Recipe | Cheese Maker Recipe | Cheese Making">
            <a:extLst>
              <a:ext uri="{FF2B5EF4-FFF2-40B4-BE49-F238E27FC236}">
                <a16:creationId xmlns:a16="http://schemas.microsoft.com/office/drawing/2014/main" id="{CAF5B676-F28D-445B-8BDA-45E2A0D81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5672" y="493551"/>
            <a:ext cx="2984895" cy="198993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dam Cheese Making Recipe | Cheese Maker | Cheese Supply Co">
            <a:extLst>
              <a:ext uri="{FF2B5EF4-FFF2-40B4-BE49-F238E27FC236}">
                <a16:creationId xmlns:a16="http://schemas.microsoft.com/office/drawing/2014/main" id="{94C5B362-29B4-42AC-8746-6D43B72C0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214" y="765084"/>
            <a:ext cx="3093004" cy="192346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What is Emmentaler Cheese?">
            <a:extLst>
              <a:ext uri="{FF2B5EF4-FFF2-40B4-BE49-F238E27FC236}">
                <a16:creationId xmlns:a16="http://schemas.microsoft.com/office/drawing/2014/main" id="{D575B864-4042-4684-9413-00A2C48C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0776" y="4608429"/>
            <a:ext cx="3253806" cy="216920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American cheese">
            <a:extLst>
              <a:ext uri="{FF2B5EF4-FFF2-40B4-BE49-F238E27FC236}">
                <a16:creationId xmlns:a16="http://schemas.microsoft.com/office/drawing/2014/main" id="{DFFD65C9-A5A4-413F-9235-49F8CE3BE2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994" y="4561322"/>
            <a:ext cx="3033691" cy="216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617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1808508" cy="523220"/>
          </a:xfrm>
          <a:prstGeom prst="rect">
            <a:avLst/>
          </a:prstGeom>
          <a:noFill/>
        </p:spPr>
        <p:txBody>
          <a:bodyPr wrap="none" rtlCol="0">
            <a:spAutoFit/>
          </a:bodyPr>
          <a:lstStyle/>
          <a:p>
            <a:r>
              <a:rPr lang="en-GB" sz="2800" i="1" dirty="0"/>
              <a:t>10. Writing</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1622560" cy="2246769"/>
          </a:xfrm>
          <a:prstGeom prst="rect">
            <a:avLst/>
          </a:prstGeom>
          <a:noFill/>
        </p:spPr>
        <p:txBody>
          <a:bodyPr wrap="none" rtlCol="0">
            <a:spAutoFit/>
          </a:bodyPr>
          <a:lstStyle/>
          <a:p>
            <a:r>
              <a:rPr lang="en-GB" sz="2800" dirty="0"/>
              <a:t>1 </a:t>
            </a:r>
            <a:r>
              <a:rPr lang="fr-FR" sz="2800" dirty="0" err="1"/>
              <a:t>Chinese</a:t>
            </a:r>
            <a:endParaRPr lang="fr-FR" sz="2800" dirty="0"/>
          </a:p>
          <a:p>
            <a:r>
              <a:rPr lang="fr-FR" sz="2800" dirty="0"/>
              <a:t>2 Greek</a:t>
            </a:r>
          </a:p>
          <a:p>
            <a:r>
              <a:rPr lang="fr-FR" sz="2800" dirty="0"/>
              <a:t>3 </a:t>
            </a:r>
            <a:r>
              <a:rPr lang="fr-FR" sz="2800" dirty="0" err="1"/>
              <a:t>Korean</a:t>
            </a:r>
            <a:endParaRPr lang="fr-FR" sz="2800" dirty="0"/>
          </a:p>
          <a:p>
            <a:r>
              <a:rPr lang="fr-FR" sz="2800" dirty="0"/>
              <a:t>4 </a:t>
            </a:r>
            <a:r>
              <a:rPr lang="fr-FR" sz="2800" dirty="0" err="1"/>
              <a:t>Linear</a:t>
            </a:r>
            <a:r>
              <a:rPr lang="fr-FR" sz="2800" dirty="0"/>
              <a:t> B</a:t>
            </a:r>
          </a:p>
          <a:p>
            <a:r>
              <a:rPr lang="fr-FR" sz="2800" dirty="0"/>
              <a:t>5 Thai</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535083" y="3260080"/>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sp>
        <p:nvSpPr>
          <p:cNvPr id="18" name="Rectangle 17">
            <a:extLst>
              <a:ext uri="{FF2B5EF4-FFF2-40B4-BE49-F238E27FC236}">
                <a16:creationId xmlns:a16="http://schemas.microsoft.com/office/drawing/2014/main" id="{39929703-6725-4C04-AA55-B40161D71C1E}"/>
              </a:ext>
            </a:extLst>
          </p:cNvPr>
          <p:cNvSpPr/>
          <p:nvPr/>
        </p:nvSpPr>
        <p:spPr>
          <a:xfrm>
            <a:off x="7930581" y="1064255"/>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pic>
        <p:nvPicPr>
          <p:cNvPr id="3076" name="Picture 4" descr="Chinese characters - Wikipedia">
            <a:extLst>
              <a:ext uri="{FF2B5EF4-FFF2-40B4-BE49-F238E27FC236}">
                <a16:creationId xmlns:a16="http://schemas.microsoft.com/office/drawing/2014/main" id="{C50F07F7-FD8B-4E01-9182-0144FFAAA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861" y="5058002"/>
            <a:ext cx="20955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TAN: Package linearb">
            <a:extLst>
              <a:ext uri="{FF2B5EF4-FFF2-40B4-BE49-F238E27FC236}">
                <a16:creationId xmlns:a16="http://schemas.microsoft.com/office/drawing/2014/main" id="{7D4299A6-BB51-4B56-8B3D-C8FDC134E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801" y="2723911"/>
            <a:ext cx="4971345" cy="165711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reek Alphabet letters, about the greek alphabet">
            <a:extLst>
              <a:ext uri="{FF2B5EF4-FFF2-40B4-BE49-F238E27FC236}">
                <a16:creationId xmlns:a16="http://schemas.microsoft.com/office/drawing/2014/main" id="{B01490B2-5C87-4BBD-AA74-A0F83C256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1795" y="4170896"/>
            <a:ext cx="2765296" cy="26862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Life As An Expat in Bangkok – Part 3: Language | Planet Bell">
            <a:extLst>
              <a:ext uri="{FF2B5EF4-FFF2-40B4-BE49-F238E27FC236}">
                <a16:creationId xmlns:a16="http://schemas.microsoft.com/office/drawing/2014/main" id="{E005EB88-ABFE-44A7-A136-BE9CB45D73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734" y="687357"/>
            <a:ext cx="3673686" cy="193577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Korean Languages - World Englishes">
            <a:extLst>
              <a:ext uri="{FF2B5EF4-FFF2-40B4-BE49-F238E27FC236}">
                <a16:creationId xmlns:a16="http://schemas.microsoft.com/office/drawing/2014/main" id="{3B9D59C2-7125-4E35-BEA6-36E568DE02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485" y="796065"/>
            <a:ext cx="3157936" cy="1858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02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2684004" cy="523220"/>
          </a:xfrm>
          <a:prstGeom prst="rect">
            <a:avLst/>
          </a:prstGeom>
          <a:noFill/>
        </p:spPr>
        <p:txBody>
          <a:bodyPr wrap="none" rtlCol="0">
            <a:spAutoFit/>
          </a:bodyPr>
          <a:lstStyle/>
          <a:p>
            <a:r>
              <a:rPr lang="en-GB" sz="2800" i="1" dirty="0"/>
              <a:t>11. Iconic Movies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3390672" cy="2246769"/>
          </a:xfrm>
          <a:prstGeom prst="rect">
            <a:avLst/>
          </a:prstGeom>
          <a:noFill/>
        </p:spPr>
        <p:txBody>
          <a:bodyPr wrap="none" rtlCol="0">
            <a:spAutoFit/>
          </a:bodyPr>
          <a:lstStyle/>
          <a:p>
            <a:r>
              <a:rPr lang="en-GB" sz="2800" dirty="0"/>
              <a:t>1 Gone with the Wind</a:t>
            </a:r>
          </a:p>
          <a:p>
            <a:r>
              <a:rPr lang="en-GB" sz="2800" dirty="0"/>
              <a:t>2 Jaws</a:t>
            </a:r>
          </a:p>
          <a:p>
            <a:r>
              <a:rPr lang="en-GB" sz="2800" dirty="0"/>
              <a:t>3 North by Northwest</a:t>
            </a:r>
          </a:p>
          <a:p>
            <a:r>
              <a:rPr lang="en-GB" sz="2800" dirty="0"/>
              <a:t>4 The Godfather</a:t>
            </a:r>
          </a:p>
          <a:p>
            <a:r>
              <a:rPr lang="en-GB" sz="2800" dirty="0"/>
              <a:t>5 The Graduate</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7916999" y="1192412"/>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339650" y="5168924"/>
            <a:ext cx="385042" cy="584775"/>
          </a:xfrm>
          <a:prstGeom prst="rect">
            <a:avLst/>
          </a:prstGeom>
          <a:noFill/>
        </p:spPr>
        <p:txBody>
          <a:bodyPr wrap="none" rtlCol="0">
            <a:spAutoFit/>
          </a:bodyPr>
          <a:lstStyle/>
          <a:p>
            <a:r>
              <a:rPr lang="en-GB" sz="3200" b="1" dirty="0"/>
              <a:t>E</a:t>
            </a:r>
          </a:p>
        </p:txBody>
      </p:sp>
      <p:pic>
        <p:nvPicPr>
          <p:cNvPr id="10244" name="Picture 4">
            <a:extLst>
              <a:ext uri="{FF2B5EF4-FFF2-40B4-BE49-F238E27FC236}">
                <a16:creationId xmlns:a16="http://schemas.microsoft.com/office/drawing/2014/main" id="{232004A7-40F2-40AF-9A47-B5061E22A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398" y="2590218"/>
            <a:ext cx="3631140" cy="224676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4BC70CC-E60B-42A4-A927-929216E67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206" y="827548"/>
            <a:ext cx="3161325" cy="195607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1D9C0B37-E9BF-499C-85EA-60E30AE4B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205" y="4511523"/>
            <a:ext cx="3414500" cy="2112722"/>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ABD965B1-BFD1-443D-AD77-FBE841C69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4906" y="4798391"/>
            <a:ext cx="3087863" cy="191061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67D3279-7AD1-433D-9E53-9A45856344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667" y="600941"/>
            <a:ext cx="3300465" cy="204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96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1980029" cy="523220"/>
          </a:xfrm>
          <a:prstGeom prst="rect">
            <a:avLst/>
          </a:prstGeom>
          <a:noFill/>
        </p:spPr>
        <p:txBody>
          <a:bodyPr wrap="none" rtlCol="0">
            <a:spAutoFit/>
          </a:bodyPr>
          <a:lstStyle/>
          <a:p>
            <a:r>
              <a:rPr lang="en-GB" sz="2800" i="1" dirty="0"/>
              <a:t>12. Clangers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3289683" cy="2246769"/>
          </a:xfrm>
          <a:prstGeom prst="rect">
            <a:avLst/>
          </a:prstGeom>
          <a:noFill/>
        </p:spPr>
        <p:txBody>
          <a:bodyPr wrap="none" rtlCol="0">
            <a:spAutoFit/>
          </a:bodyPr>
          <a:lstStyle/>
          <a:p>
            <a:r>
              <a:rPr lang="en-GB" sz="2800" dirty="0"/>
              <a:t>1 </a:t>
            </a:r>
            <a:r>
              <a:rPr lang="en-GB" sz="2800" b="0" i="0" dirty="0">
                <a:solidFill>
                  <a:srgbClr val="202122"/>
                </a:solidFill>
                <a:effectLst/>
                <a:latin typeface="Arial" panose="020B0604020202020204" pitchFamily="34" charset="0"/>
              </a:rPr>
              <a:t>Major Clanger</a:t>
            </a:r>
            <a:endParaRPr lang="en-GB" sz="2800" dirty="0"/>
          </a:p>
          <a:p>
            <a:r>
              <a:rPr lang="en-GB" sz="2800" dirty="0"/>
              <a:t>2 </a:t>
            </a:r>
            <a:r>
              <a:rPr lang="en-GB" sz="2800" b="0" i="0" dirty="0">
                <a:solidFill>
                  <a:srgbClr val="202122"/>
                </a:solidFill>
                <a:effectLst/>
                <a:latin typeface="Arial" panose="020B0604020202020204" pitchFamily="34" charset="0"/>
              </a:rPr>
              <a:t>Mother Clanger</a:t>
            </a:r>
            <a:endParaRPr lang="en-GB" sz="2800" dirty="0"/>
          </a:p>
          <a:p>
            <a:r>
              <a:rPr lang="en-GB" sz="2800" dirty="0"/>
              <a:t>3 </a:t>
            </a:r>
            <a:r>
              <a:rPr lang="en-GB" sz="2800" b="0" i="0" dirty="0">
                <a:solidFill>
                  <a:srgbClr val="202122"/>
                </a:solidFill>
                <a:effectLst/>
                <a:latin typeface="Arial" panose="020B0604020202020204" pitchFamily="34" charset="0"/>
              </a:rPr>
              <a:t>Small Clanger</a:t>
            </a:r>
            <a:endParaRPr lang="en-GB" sz="2800" dirty="0"/>
          </a:p>
          <a:p>
            <a:r>
              <a:rPr lang="en-GB" sz="2800" dirty="0"/>
              <a:t>4 </a:t>
            </a:r>
            <a:r>
              <a:rPr lang="en-GB" sz="2800" b="0" i="0" dirty="0">
                <a:solidFill>
                  <a:srgbClr val="202122"/>
                </a:solidFill>
                <a:effectLst/>
                <a:latin typeface="Arial" panose="020B0604020202020204" pitchFamily="34" charset="0"/>
              </a:rPr>
              <a:t>The Soup Dragon</a:t>
            </a:r>
            <a:endParaRPr lang="en-GB" sz="2800" dirty="0"/>
          </a:p>
          <a:p>
            <a:r>
              <a:rPr lang="en-GB" sz="2800" dirty="0"/>
              <a:t>5 </a:t>
            </a:r>
            <a:r>
              <a:rPr lang="en-GB" sz="2800" b="0" i="0" dirty="0">
                <a:solidFill>
                  <a:srgbClr val="202122"/>
                </a:solidFill>
                <a:effectLst/>
                <a:latin typeface="Arial" panose="020B0604020202020204" pitchFamily="34" charset="0"/>
              </a:rPr>
              <a:t>Tiny Clanger</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5908" y="5097043"/>
            <a:ext cx="385042" cy="584775"/>
          </a:xfrm>
          <a:prstGeom prst="rect">
            <a:avLst/>
          </a:prstGeom>
          <a:noFill/>
        </p:spPr>
        <p:txBody>
          <a:bodyPr wrap="none" rtlCol="0">
            <a:spAutoFit/>
          </a:bodyPr>
          <a:lstStyle/>
          <a:p>
            <a:r>
              <a:rPr lang="en-GB" sz="3200" b="1" dirty="0"/>
              <a:t>E</a:t>
            </a:r>
          </a:p>
        </p:txBody>
      </p:sp>
      <p:pic>
        <p:nvPicPr>
          <p:cNvPr id="4" name="Picture 3">
            <a:extLst>
              <a:ext uri="{FF2B5EF4-FFF2-40B4-BE49-F238E27FC236}">
                <a16:creationId xmlns:a16="http://schemas.microsoft.com/office/drawing/2014/main" id="{352EF257-6A79-4234-B26B-DC32848208D3}"/>
              </a:ext>
            </a:extLst>
          </p:cNvPr>
          <p:cNvPicPr>
            <a:picLocks noChangeAspect="1"/>
          </p:cNvPicPr>
          <p:nvPr/>
        </p:nvPicPr>
        <p:blipFill>
          <a:blip r:embed="rId2"/>
          <a:stretch>
            <a:fillRect/>
          </a:stretch>
        </p:blipFill>
        <p:spPr>
          <a:xfrm>
            <a:off x="9149077" y="484671"/>
            <a:ext cx="2503055" cy="1877291"/>
          </a:xfrm>
          <a:prstGeom prst="rect">
            <a:avLst/>
          </a:prstGeom>
        </p:spPr>
      </p:pic>
      <p:pic>
        <p:nvPicPr>
          <p:cNvPr id="5" name="Picture 4">
            <a:extLst>
              <a:ext uri="{FF2B5EF4-FFF2-40B4-BE49-F238E27FC236}">
                <a16:creationId xmlns:a16="http://schemas.microsoft.com/office/drawing/2014/main" id="{D71E083C-E1CD-4DC1-84AF-05C8FFF1A35D}"/>
              </a:ext>
            </a:extLst>
          </p:cNvPr>
          <p:cNvPicPr>
            <a:picLocks noChangeAspect="1"/>
          </p:cNvPicPr>
          <p:nvPr/>
        </p:nvPicPr>
        <p:blipFill>
          <a:blip r:embed="rId3"/>
          <a:stretch>
            <a:fillRect/>
          </a:stretch>
        </p:blipFill>
        <p:spPr>
          <a:xfrm>
            <a:off x="4814765" y="280316"/>
            <a:ext cx="3048000" cy="2286000"/>
          </a:xfrm>
          <a:prstGeom prst="rect">
            <a:avLst/>
          </a:prstGeom>
        </p:spPr>
      </p:pic>
      <p:pic>
        <p:nvPicPr>
          <p:cNvPr id="6" name="Picture 5">
            <a:extLst>
              <a:ext uri="{FF2B5EF4-FFF2-40B4-BE49-F238E27FC236}">
                <a16:creationId xmlns:a16="http://schemas.microsoft.com/office/drawing/2014/main" id="{680794EB-FF0C-4D2D-AD9F-7CB534B3F69A}"/>
              </a:ext>
            </a:extLst>
          </p:cNvPr>
          <p:cNvPicPr>
            <a:picLocks noChangeAspect="1"/>
          </p:cNvPicPr>
          <p:nvPr/>
        </p:nvPicPr>
        <p:blipFill>
          <a:blip r:embed="rId4"/>
          <a:stretch>
            <a:fillRect/>
          </a:stretch>
        </p:blipFill>
        <p:spPr>
          <a:xfrm>
            <a:off x="9665735" y="4395379"/>
            <a:ext cx="2422236" cy="2422236"/>
          </a:xfrm>
          <a:prstGeom prst="rect">
            <a:avLst/>
          </a:prstGeom>
        </p:spPr>
      </p:pic>
      <p:pic>
        <p:nvPicPr>
          <p:cNvPr id="7" name="Picture 6">
            <a:extLst>
              <a:ext uri="{FF2B5EF4-FFF2-40B4-BE49-F238E27FC236}">
                <a16:creationId xmlns:a16="http://schemas.microsoft.com/office/drawing/2014/main" id="{354425AA-D72A-4A6D-A3EC-FB1DABCC7E1C}"/>
              </a:ext>
            </a:extLst>
          </p:cNvPr>
          <p:cNvPicPr>
            <a:picLocks noChangeAspect="1"/>
          </p:cNvPicPr>
          <p:nvPr/>
        </p:nvPicPr>
        <p:blipFill>
          <a:blip r:embed="rId5"/>
          <a:stretch>
            <a:fillRect/>
          </a:stretch>
        </p:blipFill>
        <p:spPr>
          <a:xfrm>
            <a:off x="4783612" y="4718852"/>
            <a:ext cx="2466975" cy="1847850"/>
          </a:xfrm>
          <a:prstGeom prst="rect">
            <a:avLst/>
          </a:prstGeom>
        </p:spPr>
      </p:pic>
      <p:pic>
        <p:nvPicPr>
          <p:cNvPr id="8" name="Picture 7">
            <a:extLst>
              <a:ext uri="{FF2B5EF4-FFF2-40B4-BE49-F238E27FC236}">
                <a16:creationId xmlns:a16="http://schemas.microsoft.com/office/drawing/2014/main" id="{B3980285-898C-4DE6-BC53-64DCB440B686}"/>
              </a:ext>
            </a:extLst>
          </p:cNvPr>
          <p:cNvPicPr>
            <a:picLocks noChangeAspect="1"/>
          </p:cNvPicPr>
          <p:nvPr/>
        </p:nvPicPr>
        <p:blipFill>
          <a:blip r:embed="rId6"/>
          <a:stretch>
            <a:fillRect/>
          </a:stretch>
        </p:blipFill>
        <p:spPr>
          <a:xfrm>
            <a:off x="7517390" y="2670644"/>
            <a:ext cx="2466975" cy="1847850"/>
          </a:xfrm>
          <a:prstGeom prst="rect">
            <a:avLst/>
          </a:prstGeom>
        </p:spPr>
      </p:pic>
    </p:spTree>
    <p:extLst>
      <p:ext uri="{BB962C8B-B14F-4D97-AF65-F5344CB8AC3E}">
        <p14:creationId xmlns:p14="http://schemas.microsoft.com/office/powerpoint/2010/main" val="3575350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715761" cy="523220"/>
          </a:xfrm>
          <a:prstGeom prst="rect">
            <a:avLst/>
          </a:prstGeom>
          <a:noFill/>
        </p:spPr>
        <p:txBody>
          <a:bodyPr wrap="none" rtlCol="0">
            <a:spAutoFit/>
          </a:bodyPr>
          <a:lstStyle/>
          <a:p>
            <a:r>
              <a:rPr lang="en-GB" sz="2800" i="1" dirty="0"/>
              <a:t>13. Who are the parents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028119" cy="2246769"/>
          </a:xfrm>
          <a:prstGeom prst="rect">
            <a:avLst/>
          </a:prstGeom>
          <a:noFill/>
        </p:spPr>
        <p:txBody>
          <a:bodyPr wrap="none" rtlCol="0">
            <a:spAutoFit/>
          </a:bodyPr>
          <a:lstStyle/>
          <a:p>
            <a:r>
              <a:rPr lang="en-GB" sz="2800" dirty="0"/>
              <a:t>1 Blue Ivy</a:t>
            </a:r>
          </a:p>
          <a:p>
            <a:r>
              <a:rPr lang="en-GB" sz="2800" dirty="0"/>
              <a:t>2 Daisy Dove</a:t>
            </a:r>
          </a:p>
          <a:p>
            <a:r>
              <a:rPr lang="en-GB" sz="2800" dirty="0"/>
              <a:t>3 Moon Unit</a:t>
            </a:r>
          </a:p>
          <a:p>
            <a:r>
              <a:rPr lang="en-GB" sz="2800" dirty="0"/>
              <a:t>4 North</a:t>
            </a:r>
          </a:p>
          <a:p>
            <a:r>
              <a:rPr lang="en-GB" sz="2800" dirty="0"/>
              <a:t>5 Rumer</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291593" y="3429000"/>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330384" y="948810"/>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7984538" y="4655127"/>
            <a:ext cx="385042" cy="584775"/>
          </a:xfrm>
          <a:prstGeom prst="rect">
            <a:avLst/>
          </a:prstGeom>
          <a:noFill/>
        </p:spPr>
        <p:txBody>
          <a:bodyPr wrap="none" rtlCol="0">
            <a:spAutoFit/>
          </a:bodyPr>
          <a:lstStyle/>
          <a:p>
            <a:r>
              <a:rPr lang="en-GB" sz="3200" b="1" dirty="0"/>
              <a:t>E</a:t>
            </a:r>
          </a:p>
        </p:txBody>
      </p:sp>
      <p:pic>
        <p:nvPicPr>
          <p:cNvPr id="5" name="Picture 4">
            <a:extLst>
              <a:ext uri="{FF2B5EF4-FFF2-40B4-BE49-F238E27FC236}">
                <a16:creationId xmlns:a16="http://schemas.microsoft.com/office/drawing/2014/main" id="{94CE7297-86E7-4C02-B22D-D256A135DAAB}"/>
              </a:ext>
            </a:extLst>
          </p:cNvPr>
          <p:cNvPicPr>
            <a:picLocks noChangeAspect="1"/>
          </p:cNvPicPr>
          <p:nvPr/>
        </p:nvPicPr>
        <p:blipFill>
          <a:blip r:embed="rId2"/>
          <a:stretch>
            <a:fillRect/>
          </a:stretch>
        </p:blipFill>
        <p:spPr>
          <a:xfrm>
            <a:off x="5021296" y="131930"/>
            <a:ext cx="3045577" cy="2246757"/>
          </a:xfrm>
          <a:prstGeom prst="rect">
            <a:avLst/>
          </a:prstGeom>
        </p:spPr>
      </p:pic>
      <p:pic>
        <p:nvPicPr>
          <p:cNvPr id="6" name="Picture 5">
            <a:extLst>
              <a:ext uri="{FF2B5EF4-FFF2-40B4-BE49-F238E27FC236}">
                <a16:creationId xmlns:a16="http://schemas.microsoft.com/office/drawing/2014/main" id="{3FA6B012-1E87-4504-9882-E7B810C8DDBD}"/>
              </a:ext>
            </a:extLst>
          </p:cNvPr>
          <p:cNvPicPr>
            <a:picLocks noChangeAspect="1"/>
          </p:cNvPicPr>
          <p:nvPr/>
        </p:nvPicPr>
        <p:blipFill>
          <a:blip r:embed="rId3"/>
          <a:stretch>
            <a:fillRect/>
          </a:stretch>
        </p:blipFill>
        <p:spPr>
          <a:xfrm>
            <a:off x="8513677" y="4655127"/>
            <a:ext cx="3576920" cy="2003075"/>
          </a:xfrm>
          <a:prstGeom prst="rect">
            <a:avLst/>
          </a:prstGeom>
        </p:spPr>
      </p:pic>
      <p:pic>
        <p:nvPicPr>
          <p:cNvPr id="7" name="Picture 6">
            <a:extLst>
              <a:ext uri="{FF2B5EF4-FFF2-40B4-BE49-F238E27FC236}">
                <a16:creationId xmlns:a16="http://schemas.microsoft.com/office/drawing/2014/main" id="{4E5DBC89-FCE3-45B0-8DA0-F6DEA66E9593}"/>
              </a:ext>
            </a:extLst>
          </p:cNvPr>
          <p:cNvPicPr>
            <a:picLocks noChangeAspect="1"/>
          </p:cNvPicPr>
          <p:nvPr/>
        </p:nvPicPr>
        <p:blipFill>
          <a:blip r:embed="rId4"/>
          <a:stretch>
            <a:fillRect/>
          </a:stretch>
        </p:blipFill>
        <p:spPr>
          <a:xfrm>
            <a:off x="4726755" y="4615264"/>
            <a:ext cx="3129677" cy="2082800"/>
          </a:xfrm>
          <a:prstGeom prst="rect">
            <a:avLst/>
          </a:prstGeom>
        </p:spPr>
      </p:pic>
      <p:pic>
        <p:nvPicPr>
          <p:cNvPr id="8" name="Picture 7">
            <a:extLst>
              <a:ext uri="{FF2B5EF4-FFF2-40B4-BE49-F238E27FC236}">
                <a16:creationId xmlns:a16="http://schemas.microsoft.com/office/drawing/2014/main" id="{B3EEDA68-BA7A-4BE0-91B8-33B9DAAEB79A}"/>
              </a:ext>
            </a:extLst>
          </p:cNvPr>
          <p:cNvPicPr>
            <a:picLocks noChangeAspect="1"/>
          </p:cNvPicPr>
          <p:nvPr/>
        </p:nvPicPr>
        <p:blipFill>
          <a:blip r:embed="rId5"/>
          <a:stretch>
            <a:fillRect/>
          </a:stretch>
        </p:blipFill>
        <p:spPr>
          <a:xfrm>
            <a:off x="8791112" y="199798"/>
            <a:ext cx="3299485" cy="2082800"/>
          </a:xfrm>
          <a:prstGeom prst="rect">
            <a:avLst/>
          </a:prstGeom>
        </p:spPr>
      </p:pic>
      <p:pic>
        <p:nvPicPr>
          <p:cNvPr id="10" name="Picture 9">
            <a:extLst>
              <a:ext uri="{FF2B5EF4-FFF2-40B4-BE49-F238E27FC236}">
                <a16:creationId xmlns:a16="http://schemas.microsoft.com/office/drawing/2014/main" id="{B35BE26F-ABCE-42BD-837A-E72478ED4432}"/>
              </a:ext>
            </a:extLst>
          </p:cNvPr>
          <p:cNvPicPr>
            <a:picLocks noChangeAspect="1"/>
          </p:cNvPicPr>
          <p:nvPr/>
        </p:nvPicPr>
        <p:blipFill>
          <a:blip r:embed="rId6"/>
          <a:stretch>
            <a:fillRect/>
          </a:stretch>
        </p:blipFill>
        <p:spPr>
          <a:xfrm>
            <a:off x="6898667" y="2303762"/>
            <a:ext cx="3129677" cy="2434634"/>
          </a:xfrm>
          <a:prstGeom prst="rect">
            <a:avLst/>
          </a:prstGeom>
        </p:spPr>
      </p:pic>
    </p:spTree>
    <p:extLst>
      <p:ext uri="{BB962C8B-B14F-4D97-AF65-F5344CB8AC3E}">
        <p14:creationId xmlns:p14="http://schemas.microsoft.com/office/powerpoint/2010/main" val="1974256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2975815" cy="523220"/>
          </a:xfrm>
          <a:prstGeom prst="rect">
            <a:avLst/>
          </a:prstGeom>
          <a:noFill/>
        </p:spPr>
        <p:txBody>
          <a:bodyPr wrap="none" rtlCol="0">
            <a:spAutoFit/>
          </a:bodyPr>
          <a:lstStyle/>
          <a:p>
            <a:r>
              <a:rPr lang="en-GB" sz="2800" i="1" dirty="0"/>
              <a:t>14. Name the curry</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1547860" cy="2246769"/>
          </a:xfrm>
          <a:prstGeom prst="rect">
            <a:avLst/>
          </a:prstGeom>
          <a:noFill/>
        </p:spPr>
        <p:txBody>
          <a:bodyPr wrap="none" rtlCol="0">
            <a:spAutoFit/>
          </a:bodyPr>
          <a:lstStyle/>
          <a:p>
            <a:r>
              <a:rPr lang="en-GB" sz="2800" dirty="0"/>
              <a:t>1 Biryani</a:t>
            </a:r>
          </a:p>
          <a:p>
            <a:r>
              <a:rPr lang="en-GB" sz="2800" dirty="0"/>
              <a:t>2 Keema</a:t>
            </a:r>
          </a:p>
          <a:p>
            <a:r>
              <a:rPr lang="en-GB" sz="2800" dirty="0"/>
              <a:t>3 Korma</a:t>
            </a:r>
          </a:p>
          <a:p>
            <a:r>
              <a:rPr lang="en-GB" sz="2800" dirty="0"/>
              <a:t>4 Madras</a:t>
            </a:r>
          </a:p>
          <a:p>
            <a:r>
              <a:rPr lang="en-GB" sz="2800" dirty="0"/>
              <a:t>5 Saag</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70900" y="5098779"/>
            <a:ext cx="385042" cy="584775"/>
          </a:xfrm>
          <a:prstGeom prst="rect">
            <a:avLst/>
          </a:prstGeom>
          <a:noFill/>
        </p:spPr>
        <p:txBody>
          <a:bodyPr wrap="none" rtlCol="0">
            <a:spAutoFit/>
          </a:bodyPr>
          <a:lstStyle/>
          <a:p>
            <a:r>
              <a:rPr lang="en-GB" sz="3200" b="1" dirty="0"/>
              <a:t>E</a:t>
            </a:r>
          </a:p>
        </p:txBody>
      </p:sp>
      <p:pic>
        <p:nvPicPr>
          <p:cNvPr id="11266" name="Picture 2" descr="There are many types of curry throughout the world that are simmered in or covered with herbs and spices.">
            <a:extLst>
              <a:ext uri="{FF2B5EF4-FFF2-40B4-BE49-F238E27FC236}">
                <a16:creationId xmlns:a16="http://schemas.microsoft.com/office/drawing/2014/main" id="{2A532E73-216B-48C1-8CEF-013127A53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235" y="2428767"/>
            <a:ext cx="3644900" cy="243114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re are many types of curry throughout the world that are simmered in or covered with herbs and spices.">
            <a:extLst>
              <a:ext uri="{FF2B5EF4-FFF2-40B4-BE49-F238E27FC236}">
                <a16:creationId xmlns:a16="http://schemas.microsoft.com/office/drawing/2014/main" id="{746F1F06-AEF2-4CA0-8003-4D183649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186" y="317931"/>
            <a:ext cx="3056270" cy="202936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Types of curry galore to inspire your next catered event.">
            <a:extLst>
              <a:ext uri="{FF2B5EF4-FFF2-40B4-BE49-F238E27FC236}">
                <a16:creationId xmlns:a16="http://schemas.microsoft.com/office/drawing/2014/main" id="{43FF5647-C49C-4F20-9F56-AD62C2AA4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5942" y="289552"/>
            <a:ext cx="3285221" cy="219288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Restaurant style Vegetable Biryani - Cook With Manali">
            <a:extLst>
              <a:ext uri="{FF2B5EF4-FFF2-40B4-BE49-F238E27FC236}">
                <a16:creationId xmlns:a16="http://schemas.microsoft.com/office/drawing/2014/main" id="{203A1650-DEC8-4615-9387-960A04C0A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9120" y="4144241"/>
            <a:ext cx="2713759" cy="271375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Keema | Indian Spiced Mince Meat - Love Laugh Mirch">
            <a:extLst>
              <a:ext uri="{FF2B5EF4-FFF2-40B4-BE49-F238E27FC236}">
                <a16:creationId xmlns:a16="http://schemas.microsoft.com/office/drawing/2014/main" id="{16DF9DE0-07CA-4235-B076-AA4D82B844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2609" y="4623369"/>
            <a:ext cx="2914527" cy="212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265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D8D87-D9C3-4E84-8556-759F23153A9E}"/>
              </a:ext>
            </a:extLst>
          </p:cNvPr>
          <p:cNvPicPr>
            <a:picLocks noChangeAspect="1"/>
          </p:cNvPicPr>
          <p:nvPr/>
        </p:nvPicPr>
        <p:blipFill>
          <a:blip r:embed="rId2"/>
          <a:stretch>
            <a:fillRect/>
          </a:stretch>
        </p:blipFill>
        <p:spPr>
          <a:xfrm>
            <a:off x="7602040" y="2852698"/>
            <a:ext cx="2466685" cy="2466685"/>
          </a:xfrm>
          <a:prstGeom prst="rect">
            <a:avLst/>
          </a:prstGeom>
        </p:spPr>
      </p:pic>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923959" cy="523220"/>
          </a:xfrm>
          <a:prstGeom prst="rect">
            <a:avLst/>
          </a:prstGeom>
          <a:noFill/>
        </p:spPr>
        <p:txBody>
          <a:bodyPr wrap="none" rtlCol="0">
            <a:spAutoFit/>
          </a:bodyPr>
          <a:lstStyle/>
          <a:p>
            <a:r>
              <a:rPr lang="en-GB" sz="2800" i="1" dirty="0"/>
              <a:t>01. Confectionary slogans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7723589" cy="2246769"/>
          </a:xfrm>
          <a:prstGeom prst="rect">
            <a:avLst/>
          </a:prstGeom>
          <a:noFill/>
        </p:spPr>
        <p:txBody>
          <a:bodyPr wrap="none" rtlCol="0">
            <a:spAutoFit/>
          </a:bodyPr>
          <a:lstStyle/>
          <a:p>
            <a:pPr algn="l" fontAlgn="base"/>
            <a:r>
              <a:rPr lang="en-GB" sz="2800" dirty="0"/>
              <a:t>1 </a:t>
            </a:r>
            <a:r>
              <a:rPr lang="en-GB" sz="2800" b="0" i="0" dirty="0">
                <a:solidFill>
                  <a:srgbClr val="000000"/>
                </a:solidFill>
                <a:effectLst/>
                <a:latin typeface="Calibri" panose="020F0502020204030204" pitchFamily="34" charset="0"/>
              </a:rPr>
              <a:t>A hazelnut in every bit</a:t>
            </a:r>
          </a:p>
          <a:p>
            <a:pPr algn="l" fontAlgn="base"/>
            <a:r>
              <a:rPr lang="en-GB" sz="2800" dirty="0">
                <a:solidFill>
                  <a:srgbClr val="000000"/>
                </a:solidFill>
                <a:latin typeface="Calibri" panose="020F0502020204030204" pitchFamily="34" charset="0"/>
              </a:rPr>
              <a:t>2 </a:t>
            </a:r>
            <a:r>
              <a:rPr lang="en-GB" sz="2800" b="0" i="0" dirty="0">
                <a:solidFill>
                  <a:srgbClr val="000000"/>
                </a:solidFill>
                <a:effectLst/>
                <a:latin typeface="Calibri" panose="020F0502020204030204" pitchFamily="34" charset="0"/>
              </a:rPr>
              <a:t>Even Chewier than  Barrow in Furness Bus Depot</a:t>
            </a:r>
          </a:p>
          <a:p>
            <a:pPr algn="l" fontAlgn="base"/>
            <a:r>
              <a:rPr lang="en-GB" sz="2800" b="0" i="0" dirty="0">
                <a:solidFill>
                  <a:srgbClr val="000000"/>
                </a:solidFill>
                <a:effectLst/>
                <a:latin typeface="Calibri" panose="020F0502020204030204" pitchFamily="34" charset="0"/>
              </a:rPr>
              <a:t>3 Helps you work rest and play</a:t>
            </a:r>
          </a:p>
          <a:p>
            <a:pPr algn="l" fontAlgn="base"/>
            <a:r>
              <a:rPr lang="en-GB" sz="2800" b="0" i="0" dirty="0">
                <a:solidFill>
                  <a:srgbClr val="000000"/>
                </a:solidFill>
                <a:effectLst/>
                <a:latin typeface="Calibri" panose="020F0502020204030204" pitchFamily="34" charset="0"/>
              </a:rPr>
              <a:t>4 How do you eat yours?</a:t>
            </a:r>
          </a:p>
          <a:p>
            <a:pPr algn="l" fontAlgn="base"/>
            <a:r>
              <a:rPr lang="en-GB" sz="2800" b="0" i="0" dirty="0">
                <a:solidFill>
                  <a:srgbClr val="000000"/>
                </a:solidFill>
                <a:effectLst/>
                <a:latin typeface="Calibri" panose="020F0502020204030204" pitchFamily="34" charset="0"/>
              </a:rPr>
              <a:t>5 Made to make your mouth water</a:t>
            </a:r>
          </a:p>
        </p:txBody>
      </p:sp>
      <p:sp>
        <p:nvSpPr>
          <p:cNvPr id="9" name="TextBox 8">
            <a:extLst>
              <a:ext uri="{FF2B5EF4-FFF2-40B4-BE49-F238E27FC236}">
                <a16:creationId xmlns:a16="http://schemas.microsoft.com/office/drawing/2014/main" id="{F109BBDD-09EF-4039-AE21-262852DCCBD0}"/>
              </a:ext>
            </a:extLst>
          </p:cNvPr>
          <p:cNvSpPr txBox="1"/>
          <p:nvPr/>
        </p:nvSpPr>
        <p:spPr>
          <a:xfrm>
            <a:off x="4754606" y="443478"/>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642861" y="5419891"/>
            <a:ext cx="385042" cy="584775"/>
          </a:xfrm>
          <a:prstGeom prst="rect">
            <a:avLst/>
          </a:prstGeom>
          <a:noFill/>
        </p:spPr>
        <p:txBody>
          <a:bodyPr wrap="none" rtlCol="0">
            <a:spAutoFit/>
          </a:bodyPr>
          <a:lstStyle/>
          <a:p>
            <a:r>
              <a:rPr lang="en-GB" sz="3200" b="1" dirty="0"/>
              <a:t>E</a:t>
            </a:r>
          </a:p>
        </p:txBody>
      </p:sp>
      <p:pic>
        <p:nvPicPr>
          <p:cNvPr id="5" name="Picture 4">
            <a:extLst>
              <a:ext uri="{FF2B5EF4-FFF2-40B4-BE49-F238E27FC236}">
                <a16:creationId xmlns:a16="http://schemas.microsoft.com/office/drawing/2014/main" id="{2752645E-83A4-4D83-8CB4-02209F7645AE}"/>
              </a:ext>
            </a:extLst>
          </p:cNvPr>
          <p:cNvPicPr>
            <a:picLocks noChangeAspect="1"/>
          </p:cNvPicPr>
          <p:nvPr/>
        </p:nvPicPr>
        <p:blipFill>
          <a:blip r:embed="rId3"/>
          <a:stretch>
            <a:fillRect/>
          </a:stretch>
        </p:blipFill>
        <p:spPr>
          <a:xfrm>
            <a:off x="9057210" y="5298471"/>
            <a:ext cx="3014034" cy="1391479"/>
          </a:xfrm>
          <a:prstGeom prst="rect">
            <a:avLst/>
          </a:prstGeom>
        </p:spPr>
      </p:pic>
      <p:pic>
        <p:nvPicPr>
          <p:cNvPr id="6" name="Picture 5">
            <a:extLst>
              <a:ext uri="{FF2B5EF4-FFF2-40B4-BE49-F238E27FC236}">
                <a16:creationId xmlns:a16="http://schemas.microsoft.com/office/drawing/2014/main" id="{5B1500F5-2AE7-451D-8E8C-04CF78FCFF65}"/>
              </a:ext>
            </a:extLst>
          </p:cNvPr>
          <p:cNvPicPr>
            <a:picLocks noChangeAspect="1"/>
          </p:cNvPicPr>
          <p:nvPr/>
        </p:nvPicPr>
        <p:blipFill>
          <a:blip r:embed="rId4"/>
          <a:stretch>
            <a:fillRect/>
          </a:stretch>
        </p:blipFill>
        <p:spPr>
          <a:xfrm>
            <a:off x="9088748" y="0"/>
            <a:ext cx="2982496" cy="2982496"/>
          </a:xfrm>
          <a:prstGeom prst="rect">
            <a:avLst/>
          </a:prstGeom>
        </p:spPr>
      </p:pic>
      <p:pic>
        <p:nvPicPr>
          <p:cNvPr id="7" name="Picture 6">
            <a:extLst>
              <a:ext uri="{FF2B5EF4-FFF2-40B4-BE49-F238E27FC236}">
                <a16:creationId xmlns:a16="http://schemas.microsoft.com/office/drawing/2014/main" id="{1CA29A07-F1BE-4ADA-9F9D-F61CA18BAA98}"/>
              </a:ext>
            </a:extLst>
          </p:cNvPr>
          <p:cNvPicPr>
            <a:picLocks noChangeAspect="1"/>
          </p:cNvPicPr>
          <p:nvPr/>
        </p:nvPicPr>
        <p:blipFill>
          <a:blip r:embed="rId5"/>
          <a:stretch>
            <a:fillRect/>
          </a:stretch>
        </p:blipFill>
        <p:spPr>
          <a:xfrm>
            <a:off x="4816649" y="4429001"/>
            <a:ext cx="2195244" cy="2195244"/>
          </a:xfrm>
          <a:prstGeom prst="rect">
            <a:avLst/>
          </a:prstGeom>
        </p:spPr>
      </p:pic>
      <p:pic>
        <p:nvPicPr>
          <p:cNvPr id="8" name="Picture 7">
            <a:extLst>
              <a:ext uri="{FF2B5EF4-FFF2-40B4-BE49-F238E27FC236}">
                <a16:creationId xmlns:a16="http://schemas.microsoft.com/office/drawing/2014/main" id="{CDAAB041-AB0E-41C4-A3D4-95AA4E12AF7E}"/>
              </a:ext>
            </a:extLst>
          </p:cNvPr>
          <p:cNvPicPr>
            <a:picLocks noChangeAspect="1"/>
          </p:cNvPicPr>
          <p:nvPr/>
        </p:nvPicPr>
        <p:blipFill>
          <a:blip r:embed="rId6"/>
          <a:stretch>
            <a:fillRect/>
          </a:stretch>
        </p:blipFill>
        <p:spPr>
          <a:xfrm>
            <a:off x="5491466" y="196011"/>
            <a:ext cx="2698119" cy="1456984"/>
          </a:xfrm>
          <a:prstGeom prst="rect">
            <a:avLst/>
          </a:prstGeom>
        </p:spPr>
      </p:pic>
    </p:spTree>
    <p:extLst>
      <p:ext uri="{BB962C8B-B14F-4D97-AF65-F5344CB8AC3E}">
        <p14:creationId xmlns:p14="http://schemas.microsoft.com/office/powerpoint/2010/main" val="92022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mazon.com: Disney Parks - Goofy Soft Touch Magnet: Kitchen &amp; Dining">
            <a:extLst>
              <a:ext uri="{FF2B5EF4-FFF2-40B4-BE49-F238E27FC236}">
                <a16:creationId xmlns:a16="http://schemas.microsoft.com/office/drawing/2014/main" id="{5930CC6A-366A-4765-B239-BAFA11A15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735" y="2450829"/>
            <a:ext cx="26479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om and Jerry&quot; Sticker by lnjones | Redbubble | Tom and jerry cartoon, Tom  and jerry wallpapers, Jerry images">
            <a:extLst>
              <a:ext uri="{FF2B5EF4-FFF2-40B4-BE49-F238E27FC236}">
                <a16:creationId xmlns:a16="http://schemas.microsoft.com/office/drawing/2014/main" id="{4914986E-B9F8-4203-A235-C58751954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3097" y="-17822"/>
            <a:ext cx="25717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ppy Birthday, Bugs Bunny! Wabbit turns 75 | Toronto.com">
            <a:extLst>
              <a:ext uri="{FF2B5EF4-FFF2-40B4-BE49-F238E27FC236}">
                <a16:creationId xmlns:a16="http://schemas.microsoft.com/office/drawing/2014/main" id="{5D499863-C881-4EE0-9A77-84F07DF4C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557" y="4129910"/>
            <a:ext cx="2702690" cy="27026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374642" cy="523220"/>
          </a:xfrm>
          <a:prstGeom prst="rect">
            <a:avLst/>
          </a:prstGeom>
          <a:noFill/>
        </p:spPr>
        <p:txBody>
          <a:bodyPr wrap="none" rtlCol="0">
            <a:spAutoFit/>
          </a:bodyPr>
          <a:lstStyle/>
          <a:p>
            <a:r>
              <a:rPr lang="en-GB" sz="2800" i="1" dirty="0"/>
              <a:t>02. Animation Studios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3811684" cy="2246769"/>
          </a:xfrm>
          <a:prstGeom prst="rect">
            <a:avLst/>
          </a:prstGeom>
          <a:noFill/>
        </p:spPr>
        <p:txBody>
          <a:bodyPr wrap="none" rtlCol="0">
            <a:spAutoFit/>
          </a:bodyPr>
          <a:lstStyle/>
          <a:p>
            <a:r>
              <a:rPr lang="en-GB" sz="2800" dirty="0"/>
              <a:t>1 </a:t>
            </a:r>
            <a:r>
              <a:rPr lang="it-IT" sz="2800" dirty="0"/>
              <a:t>Disney</a:t>
            </a:r>
          </a:p>
          <a:p>
            <a:r>
              <a:rPr lang="it-IT" sz="2800" dirty="0"/>
              <a:t>2 Hanna-Barbera</a:t>
            </a:r>
          </a:p>
          <a:p>
            <a:r>
              <a:rPr lang="it-IT" sz="2800" dirty="0"/>
              <a:t>3 Metro-Goldwyn-Mayer</a:t>
            </a:r>
          </a:p>
          <a:p>
            <a:r>
              <a:rPr lang="it-IT" sz="2800" dirty="0"/>
              <a:t>4 TerryToons</a:t>
            </a:r>
          </a:p>
          <a:p>
            <a:r>
              <a:rPr lang="it-IT" sz="2800" dirty="0"/>
              <a:t>5 Warner Bros</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9115643" y="5098779"/>
            <a:ext cx="385042" cy="584775"/>
          </a:xfrm>
          <a:prstGeom prst="rect">
            <a:avLst/>
          </a:prstGeom>
          <a:noFill/>
        </p:spPr>
        <p:txBody>
          <a:bodyPr wrap="none" rtlCol="0">
            <a:spAutoFit/>
          </a:bodyPr>
          <a:lstStyle/>
          <a:p>
            <a:r>
              <a:rPr lang="en-GB" sz="3200" b="1" dirty="0"/>
              <a:t>E</a:t>
            </a:r>
          </a:p>
        </p:txBody>
      </p:sp>
      <p:pic>
        <p:nvPicPr>
          <p:cNvPr id="2052" name="Picture 4" descr="50+ Best Deputy Dog images | cartoon, classic cartoons, deputy">
            <a:extLst>
              <a:ext uri="{FF2B5EF4-FFF2-40B4-BE49-F238E27FC236}">
                <a16:creationId xmlns:a16="http://schemas.microsoft.com/office/drawing/2014/main" id="{3341037A-7C8B-4DBB-83E8-94D36DB2D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8230" y="4475709"/>
            <a:ext cx="19812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cooby-Doo | Warner Bros. Entertainment Wiki | Fandom">
            <a:extLst>
              <a:ext uri="{FF2B5EF4-FFF2-40B4-BE49-F238E27FC236}">
                <a16:creationId xmlns:a16="http://schemas.microsoft.com/office/drawing/2014/main" id="{567DEF9A-0587-4CB2-8B6C-1B54922B2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2806" y="642420"/>
            <a:ext cx="26479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38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2206053" cy="523220"/>
          </a:xfrm>
          <a:prstGeom prst="rect">
            <a:avLst/>
          </a:prstGeom>
          <a:noFill/>
        </p:spPr>
        <p:txBody>
          <a:bodyPr wrap="none" rtlCol="0">
            <a:spAutoFit/>
          </a:bodyPr>
          <a:lstStyle/>
          <a:p>
            <a:r>
              <a:rPr lang="en-GB" sz="2800" i="1" dirty="0"/>
              <a:t>03. Girl Bands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044149" cy="2246769"/>
          </a:xfrm>
          <a:prstGeom prst="rect">
            <a:avLst/>
          </a:prstGeom>
          <a:noFill/>
        </p:spPr>
        <p:txBody>
          <a:bodyPr wrap="none" rtlCol="0">
            <a:spAutoFit/>
          </a:bodyPr>
          <a:lstStyle/>
          <a:p>
            <a:r>
              <a:rPr lang="en-GB" sz="2800" dirty="0"/>
              <a:t>1 Girls Aloud</a:t>
            </a:r>
          </a:p>
          <a:p>
            <a:r>
              <a:rPr lang="en-GB" sz="2800" dirty="0"/>
              <a:t>2 Little Mix</a:t>
            </a:r>
          </a:p>
          <a:p>
            <a:r>
              <a:rPr lang="en-GB" sz="2800" dirty="0"/>
              <a:t>3 Saturdays</a:t>
            </a:r>
          </a:p>
          <a:p>
            <a:r>
              <a:rPr lang="en-GB" sz="2800" dirty="0"/>
              <a:t>4 Spice Girls</a:t>
            </a:r>
          </a:p>
          <a:p>
            <a:r>
              <a:rPr lang="en-GB" sz="2800" dirty="0"/>
              <a:t>5 </a:t>
            </a:r>
            <a:r>
              <a:rPr lang="en-GB" sz="2800" dirty="0" err="1"/>
              <a:t>Sugababes</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3959177" y="1779032"/>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194584" y="1168599"/>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pic>
        <p:nvPicPr>
          <p:cNvPr id="1028" name="Picture 4">
            <a:extLst>
              <a:ext uri="{FF2B5EF4-FFF2-40B4-BE49-F238E27FC236}">
                <a16:creationId xmlns:a16="http://schemas.microsoft.com/office/drawing/2014/main" id="{2B3159AC-6815-442E-A54E-2193AAA8D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742" y="4504675"/>
            <a:ext cx="3364778" cy="2276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C1A1FE2-C4BB-4386-A118-4BEA23AB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9423" y="4577499"/>
            <a:ext cx="3319700" cy="2212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ugababes - New Songs, Playlists &amp; Latest News - BBC Music">
            <a:extLst>
              <a:ext uri="{FF2B5EF4-FFF2-40B4-BE49-F238E27FC236}">
                <a16:creationId xmlns:a16="http://schemas.microsoft.com/office/drawing/2014/main" id="{59810EEC-55DD-4D57-B893-472DB78E6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0124" y="376314"/>
            <a:ext cx="3635213" cy="20448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Saturdays - where are they now? | Celebrity | Heat">
            <a:extLst>
              <a:ext uri="{FF2B5EF4-FFF2-40B4-BE49-F238E27FC236}">
                <a16:creationId xmlns:a16="http://schemas.microsoft.com/office/drawing/2014/main" id="{9A00BE21-9262-4E12-BDC4-F5CBAD174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087" y="433564"/>
            <a:ext cx="3743753" cy="21053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pice Girls">
            <a:extLst>
              <a:ext uri="{FF2B5EF4-FFF2-40B4-BE49-F238E27FC236}">
                <a16:creationId xmlns:a16="http://schemas.microsoft.com/office/drawing/2014/main" id="{03F7E410-FC69-4C5F-9486-3ED9F0055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601" y="2447399"/>
            <a:ext cx="4042991" cy="227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27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1652184" cy="523220"/>
          </a:xfrm>
          <a:prstGeom prst="rect">
            <a:avLst/>
          </a:prstGeom>
          <a:noFill/>
        </p:spPr>
        <p:txBody>
          <a:bodyPr wrap="none" rtlCol="0">
            <a:spAutoFit/>
          </a:bodyPr>
          <a:lstStyle/>
          <a:p>
            <a:r>
              <a:rPr lang="en-GB" sz="2800" i="1" dirty="0"/>
              <a:t>04. Artists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080185" cy="2246769"/>
          </a:xfrm>
          <a:prstGeom prst="rect">
            <a:avLst/>
          </a:prstGeom>
          <a:noFill/>
        </p:spPr>
        <p:txBody>
          <a:bodyPr wrap="none" rtlCol="0">
            <a:spAutoFit/>
          </a:bodyPr>
          <a:lstStyle/>
          <a:p>
            <a:r>
              <a:rPr lang="en-GB" sz="2800" dirty="0"/>
              <a:t>1 </a:t>
            </a:r>
            <a:r>
              <a:rPr lang="fr-FR" sz="2800" dirty="0"/>
              <a:t>Matisse</a:t>
            </a:r>
          </a:p>
          <a:p>
            <a:r>
              <a:rPr lang="fr-FR" sz="2800" dirty="0"/>
              <a:t>2 Monet</a:t>
            </a:r>
          </a:p>
          <a:p>
            <a:r>
              <a:rPr lang="fr-FR" sz="2800" dirty="0"/>
              <a:t>3 Picasso</a:t>
            </a:r>
          </a:p>
          <a:p>
            <a:r>
              <a:rPr lang="fr-FR" sz="2800" dirty="0"/>
              <a:t>4 Rembrandt</a:t>
            </a:r>
          </a:p>
          <a:p>
            <a:r>
              <a:rPr lang="fr-FR" sz="2800" dirty="0"/>
              <a:t>5 Van Gogh</a:t>
            </a:r>
            <a:endParaRPr lang="en-GB" sz="2800" dirty="0"/>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684384" y="3462299"/>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pic>
        <p:nvPicPr>
          <p:cNvPr id="4098" name="Picture 2" descr="The Night Watch - Wikipedia">
            <a:extLst>
              <a:ext uri="{FF2B5EF4-FFF2-40B4-BE49-F238E27FC236}">
                <a16:creationId xmlns:a16="http://schemas.microsoft.com/office/drawing/2014/main" id="{6F3B8BBF-7AA6-4D82-9A3E-5C3A5035F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153" y="89906"/>
            <a:ext cx="2881536" cy="24133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an Gogh the Wild Man? Try Van Gogh the Suburban Professional - The New  York Times">
            <a:extLst>
              <a:ext uri="{FF2B5EF4-FFF2-40B4-BE49-F238E27FC236}">
                <a16:creationId xmlns:a16="http://schemas.microsoft.com/office/drawing/2014/main" id="{C02B395E-8ED2-464F-A3A7-BFADBB2E6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867" y="2338704"/>
            <a:ext cx="2849028" cy="224676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blo Picasso Art - Home | Facebook">
            <a:extLst>
              <a:ext uri="{FF2B5EF4-FFF2-40B4-BE49-F238E27FC236}">
                <a16:creationId xmlns:a16="http://schemas.microsoft.com/office/drawing/2014/main" id="{1574914C-712D-482E-83F5-D6E93A5C0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537" y="451929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Monet The Waterlily Pond With The Japanese Bridge painting - The  Waterlily Pond With The Japanese Bridge print for sale">
            <a:extLst>
              <a:ext uri="{FF2B5EF4-FFF2-40B4-BE49-F238E27FC236}">
                <a16:creationId xmlns:a16="http://schemas.microsoft.com/office/drawing/2014/main" id="{23D6D6AD-0E3E-4576-BCCB-748B4F51E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2086" y="4143007"/>
            <a:ext cx="2765038" cy="268124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atisse Painting The Dance 1910 by Henri Matisse Oil On Canvas Painting Oil Painting  Matisse Wall Art Painting Decor Modern Oil Painting Art (8 x 10):  Amazon.co.uk: Kitchen &amp; Home">
            <a:extLst>
              <a:ext uri="{FF2B5EF4-FFF2-40B4-BE49-F238E27FC236}">
                <a16:creationId xmlns:a16="http://schemas.microsoft.com/office/drawing/2014/main" id="{C480C0EB-DD15-4213-B947-A714B54D4B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7557" y="38056"/>
            <a:ext cx="3201791" cy="216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26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4277709" cy="523220"/>
          </a:xfrm>
          <a:prstGeom prst="rect">
            <a:avLst/>
          </a:prstGeom>
          <a:noFill/>
        </p:spPr>
        <p:txBody>
          <a:bodyPr wrap="none" rtlCol="0">
            <a:spAutoFit/>
          </a:bodyPr>
          <a:lstStyle/>
          <a:p>
            <a:r>
              <a:rPr lang="en-GB" sz="2800" i="1" dirty="0"/>
              <a:t>05. Gerry Anderson Enemies</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628027" cy="2246769"/>
          </a:xfrm>
          <a:prstGeom prst="rect">
            <a:avLst/>
          </a:prstGeom>
          <a:noFill/>
        </p:spPr>
        <p:txBody>
          <a:bodyPr wrap="none" rtlCol="0">
            <a:spAutoFit/>
          </a:bodyPr>
          <a:lstStyle/>
          <a:p>
            <a:r>
              <a:rPr lang="en-GB" sz="2800" dirty="0"/>
              <a:t>1 Captain Scarlet</a:t>
            </a:r>
          </a:p>
          <a:p>
            <a:r>
              <a:rPr lang="en-GB" sz="2800" dirty="0"/>
              <a:t>2 Stingray</a:t>
            </a:r>
          </a:p>
          <a:p>
            <a:r>
              <a:rPr lang="en-GB" sz="2800" dirty="0"/>
              <a:t>3 </a:t>
            </a:r>
            <a:r>
              <a:rPr lang="en-GB" sz="2800" dirty="0" err="1"/>
              <a:t>Terrahawks</a:t>
            </a:r>
            <a:endParaRPr lang="en-GB" sz="2800" dirty="0"/>
          </a:p>
          <a:p>
            <a:r>
              <a:rPr lang="en-GB" sz="2800" dirty="0"/>
              <a:t>4 Thunderbirds</a:t>
            </a:r>
          </a:p>
          <a:p>
            <a:r>
              <a:rPr lang="en-GB" sz="2800" dirty="0"/>
              <a:t>5 UFO</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pic>
        <p:nvPicPr>
          <p:cNvPr id="5122" name="Picture 2" descr="Zelda (Terrahawks) (@ZeldaOfGuk) | Twitter">
            <a:extLst>
              <a:ext uri="{FF2B5EF4-FFF2-40B4-BE49-F238E27FC236}">
                <a16:creationId xmlns:a16="http://schemas.microsoft.com/office/drawing/2014/main" id="{E91FDC71-0065-4926-9F47-3C8F5EC92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366" y="232884"/>
            <a:ext cx="1932633" cy="2674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Hood&quot; | Thunderbirds Wiki | Fandom">
            <a:extLst>
              <a:ext uri="{FF2B5EF4-FFF2-40B4-BE49-F238E27FC236}">
                <a16:creationId xmlns:a16="http://schemas.microsoft.com/office/drawing/2014/main" id="{774577B9-6DD3-4DA8-B1C0-7F099CB90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6069" y="4648124"/>
            <a:ext cx="1656687" cy="20708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quaphibians | Stingray Wiki | Fandom">
            <a:extLst>
              <a:ext uri="{FF2B5EF4-FFF2-40B4-BE49-F238E27FC236}">
                <a16:creationId xmlns:a16="http://schemas.microsoft.com/office/drawing/2014/main" id="{948624CB-69C8-4861-907A-D2E84A783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5513" y="355565"/>
            <a:ext cx="32385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op 75 spaceships in movies and TV part 4 | Den of Geek">
            <a:extLst>
              <a:ext uri="{FF2B5EF4-FFF2-40B4-BE49-F238E27FC236}">
                <a16:creationId xmlns:a16="http://schemas.microsoft.com/office/drawing/2014/main" id="{4F2EED9F-0EF2-405F-B9E2-F4F0D50CA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448" y="4688025"/>
            <a:ext cx="3082541" cy="205502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The Mysterons | Captain Scarlet And The Mysterons | Fandom">
            <a:extLst>
              <a:ext uri="{FF2B5EF4-FFF2-40B4-BE49-F238E27FC236}">
                <a16:creationId xmlns:a16="http://schemas.microsoft.com/office/drawing/2014/main" id="{E0028599-84BC-4A77-85DB-8278C10A34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6457" y="2869457"/>
            <a:ext cx="2600325"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972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hemical structure of Aspirin | Download Scientific Diagram">
            <a:extLst>
              <a:ext uri="{FF2B5EF4-FFF2-40B4-BE49-F238E27FC236}">
                <a16:creationId xmlns:a16="http://schemas.microsoft.com/office/drawing/2014/main" id="{FC2A5DBF-CD2A-4EB0-AD67-C6B060C44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659" y="623509"/>
            <a:ext cx="3010262" cy="2027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816750" cy="523220"/>
          </a:xfrm>
          <a:prstGeom prst="rect">
            <a:avLst/>
          </a:prstGeom>
          <a:noFill/>
        </p:spPr>
        <p:txBody>
          <a:bodyPr wrap="none" rtlCol="0">
            <a:spAutoFit/>
          </a:bodyPr>
          <a:lstStyle/>
          <a:p>
            <a:r>
              <a:rPr lang="en-GB" sz="2800" i="1" dirty="0"/>
              <a:t>06. Chemicals (too easy!)</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1852238" cy="2246769"/>
          </a:xfrm>
          <a:prstGeom prst="rect">
            <a:avLst/>
          </a:prstGeom>
          <a:noFill/>
        </p:spPr>
        <p:txBody>
          <a:bodyPr wrap="none" rtlCol="0">
            <a:spAutoFit/>
          </a:bodyPr>
          <a:lstStyle/>
          <a:p>
            <a:r>
              <a:rPr lang="en-GB" sz="2800" dirty="0"/>
              <a:t>1 Aspirin</a:t>
            </a:r>
          </a:p>
          <a:p>
            <a:r>
              <a:rPr lang="en-GB" sz="2800" dirty="0"/>
              <a:t>2 Caffeine</a:t>
            </a:r>
          </a:p>
          <a:p>
            <a:r>
              <a:rPr lang="en-GB" sz="2800" dirty="0"/>
              <a:t>3 Lactose</a:t>
            </a:r>
          </a:p>
          <a:p>
            <a:r>
              <a:rPr lang="en-GB" sz="2800" dirty="0"/>
              <a:t>4 LSD</a:t>
            </a:r>
          </a:p>
          <a:p>
            <a:r>
              <a:rPr lang="en-GB" sz="2800" dirty="0"/>
              <a:t>5 Vitamin C</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pic>
        <p:nvPicPr>
          <p:cNvPr id="6146" name="Picture 2" descr="Caffeine - Wikipedia">
            <a:extLst>
              <a:ext uri="{FF2B5EF4-FFF2-40B4-BE49-F238E27FC236}">
                <a16:creationId xmlns:a16="http://schemas.microsoft.com/office/drawing/2014/main" id="{C4A281CC-9F80-44CB-AAC7-4457D4E7E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472" y="2650986"/>
            <a:ext cx="2357090" cy="228823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Vitamin C - Wikipedia">
            <a:extLst>
              <a:ext uri="{FF2B5EF4-FFF2-40B4-BE49-F238E27FC236}">
                <a16:creationId xmlns:a16="http://schemas.microsoft.com/office/drawing/2014/main" id="{D6F89F27-576A-4566-8543-FA4C40ED2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529" y="4671371"/>
            <a:ext cx="3283624" cy="194281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1F5B6A8-DD5D-4F50-BB8E-5B18DBFAA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1231" y="362988"/>
            <a:ext cx="3179023" cy="284561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Lactose: definition, digestion, intolerance, lactulose">
            <a:extLst>
              <a:ext uri="{FF2B5EF4-FFF2-40B4-BE49-F238E27FC236}">
                <a16:creationId xmlns:a16="http://schemas.microsoft.com/office/drawing/2014/main" id="{5AF236D5-B702-4399-8A16-A5D6F49AFC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9050" y="4709755"/>
            <a:ext cx="3010262" cy="208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57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386248" cy="523220"/>
          </a:xfrm>
          <a:prstGeom prst="rect">
            <a:avLst/>
          </a:prstGeom>
          <a:noFill/>
        </p:spPr>
        <p:txBody>
          <a:bodyPr wrap="none" rtlCol="0">
            <a:spAutoFit/>
          </a:bodyPr>
          <a:lstStyle/>
          <a:p>
            <a:r>
              <a:rPr lang="en-GB" sz="2800" i="1" dirty="0"/>
              <a:t>07. Invertebrate Phyla</a:t>
            </a:r>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2655086" cy="2246769"/>
          </a:xfrm>
          <a:prstGeom prst="rect">
            <a:avLst/>
          </a:prstGeom>
          <a:noFill/>
        </p:spPr>
        <p:txBody>
          <a:bodyPr wrap="none" rtlCol="0">
            <a:spAutoFit/>
          </a:bodyPr>
          <a:lstStyle/>
          <a:p>
            <a:r>
              <a:rPr lang="en-GB" sz="2800" dirty="0"/>
              <a:t>1 Annelida</a:t>
            </a:r>
          </a:p>
          <a:p>
            <a:r>
              <a:rPr lang="en-GB" sz="2800" dirty="0"/>
              <a:t>2 Arthropoda</a:t>
            </a:r>
          </a:p>
          <a:p>
            <a:r>
              <a:rPr lang="en-GB" sz="2800" dirty="0"/>
              <a:t>3 Cnidaria</a:t>
            </a:r>
          </a:p>
          <a:p>
            <a:r>
              <a:rPr lang="en-GB" sz="2800" dirty="0"/>
              <a:t>4 Echinodermata</a:t>
            </a:r>
          </a:p>
          <a:p>
            <a:r>
              <a:rPr lang="en-GB" sz="2800" dirty="0"/>
              <a:t>5 Mollusca</a:t>
            </a:r>
          </a:p>
        </p:txBody>
      </p:sp>
      <p:sp>
        <p:nvSpPr>
          <p:cNvPr id="9" name="TextBox 8">
            <a:extLst>
              <a:ext uri="{FF2B5EF4-FFF2-40B4-BE49-F238E27FC236}">
                <a16:creationId xmlns:a16="http://schemas.microsoft.com/office/drawing/2014/main" id="{F109BBDD-09EF-4039-AE21-262852DCCBD0}"/>
              </a:ext>
            </a:extLst>
          </p:cNvPr>
          <p:cNvSpPr txBox="1"/>
          <p:nvPr/>
        </p:nvSpPr>
        <p:spPr>
          <a:xfrm>
            <a:off x="4335526" y="1777187"/>
            <a:ext cx="327047" cy="584775"/>
          </a:xfrm>
          <a:prstGeom prst="rect">
            <a:avLst/>
          </a:prstGeom>
          <a:noFill/>
        </p:spPr>
        <p:txBody>
          <a:bodyPr wrap="square" rtlCol="0">
            <a:spAutoFit/>
          </a:bodyPr>
          <a:lstStyle/>
          <a:p>
            <a:r>
              <a:rPr lang="en-GB" sz="3200" b="1" dirty="0"/>
              <a:t>A</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t>D</a:t>
            </a:r>
          </a:p>
        </p:txBody>
      </p:sp>
      <p:sp>
        <p:nvSpPr>
          <p:cNvPr id="18" name="Rectangle 17">
            <a:extLst>
              <a:ext uri="{FF2B5EF4-FFF2-40B4-BE49-F238E27FC236}">
                <a16:creationId xmlns:a16="http://schemas.microsoft.com/office/drawing/2014/main" id="{39929703-6725-4C04-AA55-B40161D71C1E}"/>
              </a:ext>
            </a:extLst>
          </p:cNvPr>
          <p:cNvSpPr/>
          <p:nvPr/>
        </p:nvSpPr>
        <p:spPr>
          <a:xfrm>
            <a:off x="8082667" y="1188936"/>
            <a:ext cx="651080" cy="584775"/>
          </a:xfrm>
          <a:prstGeom prst="rect">
            <a:avLst/>
          </a:prstGeom>
        </p:spPr>
        <p:txBody>
          <a:bodyPr wrap="square">
            <a:spAutoFit/>
          </a:bodyPr>
          <a:lstStyle/>
          <a:p>
            <a:r>
              <a:rPr lang="en-GB" sz="3200" b="1" dirty="0"/>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484381" y="5006084"/>
            <a:ext cx="385042" cy="584775"/>
          </a:xfrm>
          <a:prstGeom prst="rect">
            <a:avLst/>
          </a:prstGeom>
          <a:noFill/>
        </p:spPr>
        <p:txBody>
          <a:bodyPr wrap="none" rtlCol="0">
            <a:spAutoFit/>
          </a:bodyPr>
          <a:lstStyle/>
          <a:p>
            <a:r>
              <a:rPr lang="en-GB" sz="3200" b="1" dirty="0"/>
              <a:t>E</a:t>
            </a:r>
          </a:p>
        </p:txBody>
      </p:sp>
      <p:pic>
        <p:nvPicPr>
          <p:cNvPr id="7170" name="Picture 2">
            <a:extLst>
              <a:ext uri="{FF2B5EF4-FFF2-40B4-BE49-F238E27FC236}">
                <a16:creationId xmlns:a16="http://schemas.microsoft.com/office/drawing/2014/main" id="{47B3DF59-0E2B-48D0-8DB4-6264FB8AC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837" y="2708332"/>
            <a:ext cx="3024189" cy="201054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E414571-DFC6-418F-A7DC-16E4FAC30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358" y="4841522"/>
            <a:ext cx="2476040" cy="191521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5FD2899-CA2F-4EEB-934A-8A40CAC53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934" y="433563"/>
            <a:ext cx="3001903" cy="206139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The Octopus: An Alien Among Us | Literary Hub">
            <a:extLst>
              <a:ext uri="{FF2B5EF4-FFF2-40B4-BE49-F238E27FC236}">
                <a16:creationId xmlns:a16="http://schemas.microsoft.com/office/drawing/2014/main" id="{4D45D909-6333-4F31-9232-8F5445C53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8006" y="484415"/>
            <a:ext cx="3678112" cy="161223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arthropod - Kids | Britannica Kids | Homework Help">
            <a:extLst>
              <a:ext uri="{FF2B5EF4-FFF2-40B4-BE49-F238E27FC236}">
                <a16:creationId xmlns:a16="http://schemas.microsoft.com/office/drawing/2014/main" id="{C54EB0D0-0B04-46B1-A641-071600580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5685" y="4927027"/>
            <a:ext cx="2620682" cy="182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71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11F06D-9D74-4DC1-9F88-17AA2A4D198B}"/>
              </a:ext>
            </a:extLst>
          </p:cNvPr>
          <p:cNvSpPr/>
          <p:nvPr/>
        </p:nvSpPr>
        <p:spPr>
          <a:xfrm>
            <a:off x="4144161" y="369116"/>
            <a:ext cx="7877263" cy="62857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78216EA-FA83-4A73-994B-FAC2CD25F9A0}"/>
              </a:ext>
            </a:extLst>
          </p:cNvPr>
          <p:cNvSpPr txBox="1"/>
          <p:nvPr/>
        </p:nvSpPr>
        <p:spPr>
          <a:xfrm>
            <a:off x="616248" y="433564"/>
            <a:ext cx="3624838" cy="523220"/>
          </a:xfrm>
          <a:prstGeom prst="rect">
            <a:avLst/>
          </a:prstGeom>
          <a:noFill/>
        </p:spPr>
        <p:txBody>
          <a:bodyPr wrap="none" rtlCol="0">
            <a:spAutoFit/>
          </a:bodyPr>
          <a:lstStyle/>
          <a:p>
            <a:r>
              <a:rPr lang="en-GB" sz="2800" i="1" dirty="0"/>
              <a:t>08. Enemy </a:t>
            </a:r>
            <a:r>
              <a:rPr lang="en-GB" sz="2800" i="1" dirty="0" err="1"/>
              <a:t>Spacestation</a:t>
            </a:r>
            <a:endParaRPr lang="en-GB" sz="2800" i="1" dirty="0"/>
          </a:p>
        </p:txBody>
      </p:sp>
      <p:sp>
        <p:nvSpPr>
          <p:cNvPr id="3" name="TextBox 2">
            <a:extLst>
              <a:ext uri="{FF2B5EF4-FFF2-40B4-BE49-F238E27FC236}">
                <a16:creationId xmlns:a16="http://schemas.microsoft.com/office/drawing/2014/main" id="{564AED97-F0B4-4C9E-A8B3-9DF45474BA91}"/>
              </a:ext>
            </a:extLst>
          </p:cNvPr>
          <p:cNvSpPr txBox="1"/>
          <p:nvPr/>
        </p:nvSpPr>
        <p:spPr>
          <a:xfrm>
            <a:off x="539868" y="1466834"/>
            <a:ext cx="3265125" cy="2246769"/>
          </a:xfrm>
          <a:prstGeom prst="rect">
            <a:avLst/>
          </a:prstGeom>
          <a:noFill/>
        </p:spPr>
        <p:txBody>
          <a:bodyPr wrap="none" rtlCol="0">
            <a:spAutoFit/>
          </a:bodyPr>
          <a:lstStyle/>
          <a:p>
            <a:r>
              <a:rPr lang="en-GB" sz="2800" dirty="0"/>
              <a:t>1 Battlestar Galactica</a:t>
            </a:r>
          </a:p>
          <a:p>
            <a:r>
              <a:rPr lang="en-GB" sz="2800" dirty="0"/>
              <a:t>2 Independence Day</a:t>
            </a:r>
          </a:p>
          <a:p>
            <a:r>
              <a:rPr lang="en-GB" sz="2800" dirty="0"/>
              <a:t>3 </a:t>
            </a:r>
            <a:r>
              <a:rPr lang="en-GB" sz="2800" dirty="0" err="1"/>
              <a:t>Moonraker</a:t>
            </a:r>
            <a:endParaRPr lang="en-GB" sz="2800" dirty="0"/>
          </a:p>
          <a:p>
            <a:r>
              <a:rPr lang="en-GB" sz="2800" dirty="0"/>
              <a:t>4 Star Trek</a:t>
            </a:r>
          </a:p>
          <a:p>
            <a:r>
              <a:rPr lang="en-GB" sz="2800" dirty="0"/>
              <a:t>5 Star Wars</a:t>
            </a:r>
          </a:p>
        </p:txBody>
      </p:sp>
      <p:sp>
        <p:nvSpPr>
          <p:cNvPr id="15" name="TextBox 14">
            <a:extLst>
              <a:ext uri="{FF2B5EF4-FFF2-40B4-BE49-F238E27FC236}">
                <a16:creationId xmlns:a16="http://schemas.microsoft.com/office/drawing/2014/main" id="{EDBBCE14-B3A3-4BE7-B1AD-0521800CB123}"/>
              </a:ext>
            </a:extLst>
          </p:cNvPr>
          <p:cNvSpPr txBox="1"/>
          <p:nvPr/>
        </p:nvSpPr>
        <p:spPr>
          <a:xfrm>
            <a:off x="6918120" y="3501266"/>
            <a:ext cx="404278" cy="584775"/>
          </a:xfrm>
          <a:prstGeom prst="rect">
            <a:avLst/>
          </a:prstGeom>
          <a:noFill/>
        </p:spPr>
        <p:txBody>
          <a:bodyPr wrap="none" rtlCol="0">
            <a:spAutoFit/>
          </a:bodyPr>
          <a:lstStyle/>
          <a:p>
            <a:r>
              <a:rPr lang="en-GB" sz="3200" b="1" dirty="0">
                <a:solidFill>
                  <a:schemeClr val="bg1"/>
                </a:solidFill>
              </a:rPr>
              <a:t>C</a:t>
            </a:r>
          </a:p>
        </p:txBody>
      </p:sp>
      <p:sp>
        <p:nvSpPr>
          <p:cNvPr id="16" name="TextBox 15">
            <a:extLst>
              <a:ext uri="{FF2B5EF4-FFF2-40B4-BE49-F238E27FC236}">
                <a16:creationId xmlns:a16="http://schemas.microsoft.com/office/drawing/2014/main" id="{B295B7AF-31E0-4041-BD3F-76D9B2AEDFEA}"/>
              </a:ext>
            </a:extLst>
          </p:cNvPr>
          <p:cNvSpPr txBox="1"/>
          <p:nvPr/>
        </p:nvSpPr>
        <p:spPr>
          <a:xfrm>
            <a:off x="4266735" y="5058002"/>
            <a:ext cx="442750" cy="584775"/>
          </a:xfrm>
          <a:prstGeom prst="rect">
            <a:avLst/>
          </a:prstGeom>
          <a:noFill/>
        </p:spPr>
        <p:txBody>
          <a:bodyPr wrap="none" rtlCol="0">
            <a:spAutoFit/>
          </a:bodyPr>
          <a:lstStyle/>
          <a:p>
            <a:r>
              <a:rPr lang="en-GB" sz="3200" b="1" dirty="0">
                <a:solidFill>
                  <a:schemeClr val="bg1"/>
                </a:solidFill>
              </a:rPr>
              <a:t>D</a:t>
            </a:r>
          </a:p>
        </p:txBody>
      </p:sp>
      <p:sp>
        <p:nvSpPr>
          <p:cNvPr id="18" name="Rectangle 17">
            <a:extLst>
              <a:ext uri="{FF2B5EF4-FFF2-40B4-BE49-F238E27FC236}">
                <a16:creationId xmlns:a16="http://schemas.microsoft.com/office/drawing/2014/main" id="{39929703-6725-4C04-AA55-B40161D71C1E}"/>
              </a:ext>
            </a:extLst>
          </p:cNvPr>
          <p:cNvSpPr/>
          <p:nvPr/>
        </p:nvSpPr>
        <p:spPr>
          <a:xfrm>
            <a:off x="8582017" y="1174446"/>
            <a:ext cx="651080" cy="584775"/>
          </a:xfrm>
          <a:prstGeom prst="rect">
            <a:avLst/>
          </a:prstGeom>
        </p:spPr>
        <p:txBody>
          <a:bodyPr wrap="square">
            <a:spAutoFit/>
          </a:bodyPr>
          <a:lstStyle/>
          <a:p>
            <a:r>
              <a:rPr lang="en-GB" sz="3200" b="1" dirty="0">
                <a:solidFill>
                  <a:schemeClr val="bg1"/>
                </a:solidFill>
              </a:rPr>
              <a:t>B</a:t>
            </a:r>
          </a:p>
        </p:txBody>
      </p:sp>
      <p:cxnSp>
        <p:nvCxnSpPr>
          <p:cNvPr id="20" name="Straight Connector 19">
            <a:extLst>
              <a:ext uri="{FF2B5EF4-FFF2-40B4-BE49-F238E27FC236}">
                <a16:creationId xmlns:a16="http://schemas.microsoft.com/office/drawing/2014/main" id="{319703CC-501E-4DD9-81A5-9CC06D1303B1}"/>
              </a:ext>
            </a:extLst>
          </p:cNvPr>
          <p:cNvCxnSpPr>
            <a:cxnSpLocks/>
          </p:cNvCxnSpPr>
          <p:nvPr/>
        </p:nvCxnSpPr>
        <p:spPr>
          <a:xfrm>
            <a:off x="708651" y="1091582"/>
            <a:ext cx="3779459"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7E001A4-0BB5-4A60-B66B-A5A8DE5914D7}"/>
              </a:ext>
            </a:extLst>
          </p:cNvPr>
          <p:cNvSpPr txBox="1"/>
          <p:nvPr/>
        </p:nvSpPr>
        <p:spPr>
          <a:xfrm>
            <a:off x="8203293" y="4967891"/>
            <a:ext cx="385042" cy="584775"/>
          </a:xfrm>
          <a:prstGeom prst="rect">
            <a:avLst/>
          </a:prstGeom>
          <a:noFill/>
        </p:spPr>
        <p:txBody>
          <a:bodyPr wrap="none" rtlCol="0">
            <a:spAutoFit/>
          </a:bodyPr>
          <a:lstStyle/>
          <a:p>
            <a:r>
              <a:rPr lang="en-GB" sz="3200" b="1" dirty="0">
                <a:solidFill>
                  <a:schemeClr val="bg1"/>
                </a:solidFill>
              </a:rPr>
              <a:t>E</a:t>
            </a:r>
          </a:p>
        </p:txBody>
      </p:sp>
      <p:pic>
        <p:nvPicPr>
          <p:cNvPr id="9220" name="Picture 4" descr="BSG OS BaseStar">
            <a:extLst>
              <a:ext uri="{FF2B5EF4-FFF2-40B4-BE49-F238E27FC236}">
                <a16:creationId xmlns:a16="http://schemas.microsoft.com/office/drawing/2014/main" id="{7D312AFA-79B9-48F7-891B-1C826964C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73" y="4294972"/>
            <a:ext cx="3144882" cy="235989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Borg Cube">
            <a:extLst>
              <a:ext uri="{FF2B5EF4-FFF2-40B4-BE49-F238E27FC236}">
                <a16:creationId xmlns:a16="http://schemas.microsoft.com/office/drawing/2014/main" id="{709A5ABA-B1A3-40FD-A987-CA4DDCC3F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7557" y="638731"/>
            <a:ext cx="2944361" cy="165620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6 Things that Resemble the Death Star | Mental Floss">
            <a:extLst>
              <a:ext uri="{FF2B5EF4-FFF2-40B4-BE49-F238E27FC236}">
                <a16:creationId xmlns:a16="http://schemas.microsoft.com/office/drawing/2014/main" id="{A43101BF-37C9-4452-B07A-B7F5B5DBC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243" y="610459"/>
            <a:ext cx="3919416" cy="22019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109BBDD-09EF-4039-AE21-262852DCCBD0}"/>
              </a:ext>
            </a:extLst>
          </p:cNvPr>
          <p:cNvSpPr txBox="1"/>
          <p:nvPr/>
        </p:nvSpPr>
        <p:spPr>
          <a:xfrm>
            <a:off x="4787356" y="1500389"/>
            <a:ext cx="327047" cy="584775"/>
          </a:xfrm>
          <a:prstGeom prst="rect">
            <a:avLst/>
          </a:prstGeom>
          <a:noFill/>
        </p:spPr>
        <p:txBody>
          <a:bodyPr wrap="square" rtlCol="0">
            <a:spAutoFit/>
          </a:bodyPr>
          <a:lstStyle/>
          <a:p>
            <a:r>
              <a:rPr lang="en-GB" sz="3200" b="1" dirty="0">
                <a:solidFill>
                  <a:schemeClr val="bg1"/>
                </a:solidFill>
              </a:rPr>
              <a:t>A</a:t>
            </a:r>
          </a:p>
        </p:txBody>
      </p:sp>
      <p:pic>
        <p:nvPicPr>
          <p:cNvPr id="9226" name="Picture 10" descr="Moonraker Space Station | The Evil Wiki | Fandom">
            <a:extLst>
              <a:ext uri="{FF2B5EF4-FFF2-40B4-BE49-F238E27FC236}">
                <a16:creationId xmlns:a16="http://schemas.microsoft.com/office/drawing/2014/main" id="{39600A78-C8AF-428F-9CA9-2483DE410C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3274" y="4479637"/>
            <a:ext cx="3210454" cy="2043016"/>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A Queen's Pod is the command vessel of a Harvester Queen. It is attached close to the center of a Harvester Mothership. During the War of 2016, Earth's Harvester Queen detached her pod from her Harvester Mothership, and flew it to lead in an assault on Area 51 in order to capture the Sphere.">
            <a:extLst>
              <a:ext uri="{FF2B5EF4-FFF2-40B4-BE49-F238E27FC236}">
                <a16:creationId xmlns:a16="http://schemas.microsoft.com/office/drawing/2014/main" id="{EC178488-6E53-4CE7-8DE8-39F57D57A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1338" y="2479542"/>
            <a:ext cx="2944361" cy="152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352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TotalTime>
  <Words>328</Words>
  <Application>Microsoft Office PowerPoint</Application>
  <PresentationFormat>Widescreen</PresentationFormat>
  <Paragraphs>156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Brush Script MT</vt:lpstr>
      <vt:lpstr>Calibri</vt:lpstr>
      <vt:lpstr>Calibri Light</vt:lpstr>
      <vt:lpstr>Office Theme</vt:lpstr>
      <vt:lpstr>Match Five!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Match Five!</dc:title>
  <dc:creator>Andy Joel</dc:creator>
  <cp:lastModifiedBy>Andy Joel</cp:lastModifiedBy>
  <cp:revision>54</cp:revision>
  <dcterms:created xsi:type="dcterms:W3CDTF">2020-07-02T15:42:07Z</dcterms:created>
  <dcterms:modified xsi:type="dcterms:W3CDTF">2020-09-19T10:01:23Z</dcterms:modified>
</cp:coreProperties>
</file>